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3" r:id="rId34"/>
    <p:sldId id="290" r:id="rId35"/>
    <p:sldId id="291" r:id="rId36"/>
    <p:sldId id="292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0" y="-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F7F5-E43B-4E1E-8C2F-23B369C5F7D6}" type="datetimeFigureOut">
              <a:rPr lang="it-IT"/>
              <a:t>30/03/16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D687D-35ED-4D8C-BAD0-B704C6E33D33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7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89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92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51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22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342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18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D687D-35ED-4D8C-BAD0-B704C6E33D33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30/03/16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30/03/16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1988" y="3936661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DISRUPTION </a:t>
            </a:r>
            <a:r>
              <a:rPr lang="it-IT" dirty="0">
                <a:latin typeface="Tw Cen MT" charset="0"/>
              </a:rPr>
              <a:t/>
            </a:r>
            <a:br>
              <a:rPr lang="it-IT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DELL'INNOVAZIONE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DEL </a:t>
            </a:r>
            <a:r>
              <a:rPr lang="en-US" dirty="0">
                <a:latin typeface="Tw Cen MT" charset="0"/>
              </a:rPr>
              <a:t/>
            </a:r>
            <a:br>
              <a:rPr lang="en-US" dirty="0">
                <a:latin typeface="Tw Cen MT" charset="0"/>
              </a:rPr>
            </a:br>
            <a:r>
              <a:rPr lang="en-US" sz="6600" b="1" dirty="0">
                <a:solidFill>
                  <a:srgbClr val="000000"/>
                </a:solidFill>
                <a:latin typeface="Tw Cen MT" charset="0"/>
              </a:rPr>
              <a:t>LAVORO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6038491" y="1987468"/>
            <a:ext cx="6155023" cy="3671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b="1" dirty="0">
                <a:solidFill>
                  <a:srgbClr val="000000"/>
                </a:solidFill>
              </a:rPr>
              <a:t>ISW – GRUPPO01 - TEAMSOFTWAREREVOLUTION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142" y="602901"/>
            <a:ext cx="86485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 Agricolo</a:t>
            </a:r>
            <a:endParaRPr lang="it-IT" sz="3600" dirty="0">
              <a:solidFill>
                <a:srgbClr val="000000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Aratro a mano potenziato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Raccolta più veloce (Trebbiatrice a vapore)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1168" y="2972267"/>
            <a:ext cx="9198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0000"/>
                </a:solidFill>
              </a:rPr>
              <a:t>Settore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b="1" dirty="0" smtClean="0">
                <a:solidFill>
                  <a:srgbClr val="000000"/>
                </a:solidFill>
              </a:rPr>
              <a:t>Tessile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it-IT" sz="3600" b="1" dirty="0">
                <a:solidFill>
                  <a:schemeClr val="accent4">
                    <a:lumMod val="50000"/>
                  </a:schemeClr>
                </a:solidFill>
              </a:rPr>
              <a:t>Sostituzione/miglioramento telai filature</a:t>
            </a:r>
            <a:endParaRPr lang="it-IT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Giannetta (Da 6 a 24 volte più veloce)</a:t>
            </a:r>
          </a:p>
          <a:p>
            <a:pPr marL="571500" indent="-571500">
              <a:buFont typeface="Arial"/>
              <a:buChar char="•"/>
            </a:pPr>
            <a:r>
              <a:rPr lang="it-IT" sz="3600" dirty="0">
                <a:solidFill>
                  <a:srgbClr val="000000"/>
                </a:solidFill>
              </a:rPr>
              <a:t>Filatoio idraulico (Centinaia di volte più veloce)</a:t>
            </a:r>
          </a:p>
          <a:p>
            <a:pPr marL="571500" indent="-571500">
              <a:buFont typeface="Arial"/>
              <a:buChar char="•"/>
            </a:pPr>
            <a:r>
              <a:rPr lang="fi-FI" sz="3600" dirty="0" err="1">
                <a:solidFill>
                  <a:srgbClr val="000000"/>
                </a:solidFill>
              </a:rPr>
              <a:t>Filatoio</a:t>
            </a:r>
            <a:r>
              <a:rPr lang="fi-FI" sz="3600" dirty="0">
                <a:solidFill>
                  <a:srgbClr val="000000"/>
                </a:solidFill>
              </a:rPr>
              <a:t> a </a:t>
            </a:r>
            <a:r>
              <a:rPr lang="fi-FI" sz="3600" dirty="0" err="1">
                <a:solidFill>
                  <a:srgbClr val="000000"/>
                </a:solidFill>
              </a:rPr>
              <a:t>vapore</a:t>
            </a:r>
            <a:endParaRPr lang="fi-FI" sz="3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tr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82" y="605259"/>
            <a:ext cx="2613702" cy="1960277"/>
          </a:xfrm>
          <a:prstGeom prst="rect">
            <a:avLst/>
          </a:prstGeom>
        </p:spPr>
      </p:pic>
      <p:pic>
        <p:nvPicPr>
          <p:cNvPr id="9" name="Picture 8" descr="vecch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" y="2655330"/>
            <a:ext cx="2679224" cy="3641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005" y="2822090"/>
            <a:ext cx="15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ERA ORA!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517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meccanico</a:t>
            </a:r>
            <a:r>
              <a:rPr lang="en-US" dirty="0" smtClean="0"/>
              <a:t>/</a:t>
            </a:r>
            <a:r>
              <a:rPr lang="en-US" dirty="0" err="1" smtClean="0"/>
              <a:t>Metallurgico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 Nave a </a:t>
            </a:r>
            <a:r>
              <a:rPr lang="en-US" sz="4000" dirty="0" err="1" smtClean="0"/>
              <a:t>vapore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Locomotiva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Ferrovie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Telegrafo</a:t>
            </a:r>
            <a:endParaRPr lang="en-US" sz="4000" dirty="0"/>
          </a:p>
        </p:txBody>
      </p:sp>
      <p:pic>
        <p:nvPicPr>
          <p:cNvPr id="4" name="Picture 3" descr="loco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23" y="2323529"/>
            <a:ext cx="5448295" cy="36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5204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 </a:t>
            </a:r>
            <a:r>
              <a:rPr lang="en-US" b="1" dirty="0" err="1" smtClean="0">
                <a:solidFill>
                  <a:schemeClr val="bg1"/>
                </a:solidFill>
              </a:rPr>
              <a:t>ai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giorni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nostri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54" y="1402860"/>
            <a:ext cx="8326110" cy="2419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3900" dirty="0"/>
              <a:t>La </a:t>
            </a:r>
            <a:r>
              <a:rPr lang="it-IT" sz="3900" b="1" dirty="0">
                <a:solidFill>
                  <a:schemeClr val="accent4">
                    <a:lumMod val="50000"/>
                  </a:schemeClr>
                </a:solidFill>
              </a:rPr>
              <a:t>terza rivoluzione industriale</a:t>
            </a:r>
            <a:r>
              <a:rPr lang="it-IT" sz="3900" dirty="0"/>
              <a:t>:</a:t>
            </a:r>
          </a:p>
          <a:p>
            <a:r>
              <a:rPr lang="it-IT" sz="3900" dirty="0" smtClean="0"/>
              <a:t> Elettronica</a:t>
            </a:r>
            <a:endParaRPr lang="it-IT" sz="3900" dirty="0"/>
          </a:p>
          <a:p>
            <a:r>
              <a:rPr lang="en-US" sz="3900" dirty="0" smtClean="0"/>
              <a:t> </a:t>
            </a:r>
            <a:r>
              <a:rPr lang="en-US" sz="3900" dirty="0" err="1" smtClean="0"/>
              <a:t>Informatica</a:t>
            </a:r>
            <a:endParaRPr lang="en-US" sz="3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6092" y="3861132"/>
            <a:ext cx="9146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Queste discipline sono </a:t>
            </a:r>
            <a:r>
              <a:rPr lang="it-IT" sz="3600" dirty="0">
                <a:solidFill>
                  <a:srgbClr val="FFFF00"/>
                </a:solidFill>
              </a:rPr>
              <a:t>in </a:t>
            </a:r>
            <a:r>
              <a:rPr lang="it-IT" sz="3600" u="sng" dirty="0">
                <a:solidFill>
                  <a:srgbClr val="FFFF00"/>
                </a:solidFill>
              </a:rPr>
              <a:t>costante mutamento ed espansione</a:t>
            </a:r>
            <a:r>
              <a:rPr lang="it-IT" sz="3600" dirty="0"/>
              <a:t>, donando al mondo prodotti sempre più “intelligenti” e duttili, sia per il privato che dal punto di vista </a:t>
            </a:r>
            <a:r>
              <a:rPr lang="it-IT" sz="3600" dirty="0" smtClean="0"/>
              <a:t>aziendale.</a:t>
            </a:r>
            <a:endParaRPr lang="it-IT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68" y="1090353"/>
            <a:ext cx="6401817" cy="4553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</a:rPr>
              <a:t>Le nuove tecnologie, come i computer indossabili e il riconoscimento facciale, cambieranno il nostro modo di lavorare, consumare e divertirsi. La creazione di un mercato unico digitale potrebbe contribuire a rafforzare le imprese high-tech in Europa e creare più posti di </a:t>
            </a:r>
            <a:r>
              <a:rPr lang="it-IT" sz="3200" b="1" dirty="0" smtClean="0">
                <a:solidFill>
                  <a:schemeClr val="bg1"/>
                </a:solidFill>
              </a:rPr>
              <a:t>lavoro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p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86" y="1900403"/>
            <a:ext cx="4015359" cy="27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85" y="131066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Perche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passare</a:t>
            </a:r>
            <a:r>
              <a:rPr lang="en-US" sz="4000" b="1" dirty="0" smtClean="0">
                <a:solidFill>
                  <a:schemeClr val="bg1"/>
                </a:solidFill>
              </a:rPr>
              <a:t> al </a:t>
            </a:r>
            <a:r>
              <a:rPr lang="en-US" sz="4000" b="1" dirty="0" err="1" smtClean="0">
                <a:solidFill>
                  <a:schemeClr val="bg1"/>
                </a:solidFill>
              </a:rPr>
              <a:t>mondo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digitale</a:t>
            </a:r>
            <a:r>
              <a:rPr lang="en-US" sz="4000" b="1" dirty="0" smtClean="0">
                <a:solidFill>
                  <a:schemeClr val="bg1"/>
                </a:solidFill>
              </a:rPr>
              <a:t>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700" y="1321252"/>
            <a:ext cx="1143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Uno dei motivi sono le numerose opportunità offerte dai </a:t>
            </a:r>
            <a:r>
              <a:rPr lang="it-IT" sz="2400" b="1" dirty="0">
                <a:solidFill>
                  <a:srgbClr val="FFFF00"/>
                </a:solidFill>
              </a:rPr>
              <a:t>social media</a:t>
            </a:r>
            <a:r>
              <a:rPr lang="it-IT" sz="2400" dirty="0">
                <a:solidFill>
                  <a:srgbClr val="000000"/>
                </a:solidFill>
              </a:rPr>
              <a:t>. </a:t>
            </a:r>
          </a:p>
          <a:p>
            <a:r>
              <a:rPr lang="it-IT" sz="2400" dirty="0" smtClean="0">
                <a:solidFill>
                  <a:srgbClr val="000000"/>
                </a:solidFill>
              </a:rPr>
              <a:t>I </a:t>
            </a:r>
            <a:r>
              <a:rPr lang="it-IT" sz="2400" dirty="0">
                <a:solidFill>
                  <a:srgbClr val="000000"/>
                </a:solidFill>
              </a:rPr>
              <a:t>social raggiungono più persone di ogni altra forma di pubblicità con minor investimento.</a:t>
            </a:r>
          </a:p>
          <a:p>
            <a:r>
              <a:rPr lang="it-IT" sz="2400" u="sng" dirty="0" smtClean="0">
                <a:solidFill>
                  <a:srgbClr val="000000"/>
                </a:solidFill>
              </a:rPr>
              <a:t>Hanno </a:t>
            </a:r>
            <a:r>
              <a:rPr lang="it-IT" sz="2400" u="sng" dirty="0">
                <a:solidFill>
                  <a:srgbClr val="000000"/>
                </a:solidFill>
              </a:rPr>
              <a:t>avuto il grande merito di allargare il campo delle conoscenze</a:t>
            </a:r>
            <a:r>
              <a:rPr lang="it-IT" sz="2400" dirty="0">
                <a:solidFill>
                  <a:srgbClr val="000000"/>
                </a:solidFill>
              </a:rPr>
              <a:t>, di far incontrare (sia pur virtualmente) persone che non si sarebbero mai conosciute nella vita, </a:t>
            </a:r>
            <a:r>
              <a:rPr lang="it-IT" sz="2400" u="sng" dirty="0">
                <a:solidFill>
                  <a:srgbClr val="000000"/>
                </a:solidFill>
              </a:rPr>
              <a:t>di abbattere le barriere sociali </a:t>
            </a:r>
            <a:r>
              <a:rPr lang="it-IT" sz="2400" dirty="0">
                <a:solidFill>
                  <a:srgbClr val="000000"/>
                </a:solidFill>
              </a:rPr>
              <a:t>e di far nascere nuove amicizie.</a:t>
            </a:r>
          </a:p>
          <a:p>
            <a:r>
              <a:rPr lang="it-IT" sz="24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r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52" y="3535431"/>
            <a:ext cx="6090339" cy="30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746" y="295037"/>
            <a:ext cx="107760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Uno dei tanti motivi per passare al mondo digitale è il </a:t>
            </a:r>
            <a:r>
              <a:rPr lang="it-IT" sz="3200" b="1" dirty="0">
                <a:solidFill>
                  <a:srgbClr val="FFFF00"/>
                </a:solidFill>
              </a:rPr>
              <a:t>business</a:t>
            </a:r>
            <a:r>
              <a:rPr lang="it-IT" sz="3200" dirty="0">
                <a:solidFill>
                  <a:schemeClr val="bg1"/>
                </a:solidFill>
              </a:rPr>
              <a:t>.</a:t>
            </a:r>
          </a:p>
          <a:p>
            <a:r>
              <a:rPr lang="it-IT" sz="3200" dirty="0">
                <a:solidFill>
                  <a:schemeClr val="bg1"/>
                </a:solidFill>
              </a:rPr>
              <a:t> I social network non servono solo per condividere con gli amici le foto della partita di calcetto o della propria cena al ristorante. </a:t>
            </a:r>
          </a:p>
          <a:p>
            <a:r>
              <a:rPr lang="it-IT" sz="3200" dirty="0">
                <a:solidFill>
                  <a:schemeClr val="bg1"/>
                </a:solidFill>
              </a:rPr>
              <a:t>Ci sono anche moltissime occasioni per il business.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518" y="3348026"/>
            <a:ext cx="5439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i="1" dirty="0" err="1">
                <a:solidFill>
                  <a:srgbClr val="FFFF00"/>
                </a:solidFill>
              </a:rPr>
              <a:t>Linkedin</a:t>
            </a:r>
            <a:r>
              <a:rPr lang="it-IT" sz="3600" dirty="0">
                <a:solidFill>
                  <a:srgbClr val="FFFF00"/>
                </a:solidFill>
              </a:rPr>
              <a:t> </a:t>
            </a:r>
            <a:r>
              <a:rPr lang="it-IT" sz="3600" dirty="0"/>
              <a:t>ad esempio, rappresenta la piattaforma di scelta per i contatti di lavoro, con 185 milioni di utenti.</a:t>
            </a:r>
          </a:p>
          <a:p>
            <a:endParaRPr lang="en-US" dirty="0"/>
          </a:p>
        </p:txBody>
      </p:sp>
      <p:pic>
        <p:nvPicPr>
          <p:cNvPr id="6" name="Picture 5" descr="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48" y="3258231"/>
            <a:ext cx="5214272" cy="32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117" y="602902"/>
            <a:ext cx="109265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Un altro motivo per passare al mondo digitale è </a:t>
            </a:r>
            <a:r>
              <a:rPr lang="it-IT" sz="2400" b="1" dirty="0">
                <a:solidFill>
                  <a:srgbClr val="FFFF00"/>
                </a:solidFill>
              </a:rPr>
              <a:t>l'informazione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r>
              <a:rPr lang="it-IT" sz="2400" dirty="0">
                <a:solidFill>
                  <a:schemeClr val="bg1"/>
                </a:solidFill>
              </a:rPr>
              <a:t>Un tempo per cercare la più banale delle informazioni potevano volerci decine di telefonate e di lentissimi fax. </a:t>
            </a:r>
          </a:p>
        </p:txBody>
      </p:sp>
      <p:pic>
        <p:nvPicPr>
          <p:cNvPr id="5" name="Picture 4" descr="pcli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1" y="3848041"/>
            <a:ext cx="4768007" cy="2776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7655" y="4836036"/>
            <a:ext cx="461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Più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efficente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e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meno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costoso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1074" y="2916962"/>
            <a:ext cx="10857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Oggi, grazie a Internet, con pochi clic si accede a un archivio potenzialmente infinito di notizie e documenti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117" y="1744594"/>
            <a:ext cx="109133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Incontri e riunioni? </a:t>
            </a:r>
            <a:r>
              <a:rPr lang="it-IT" sz="2400" dirty="0">
                <a:solidFill>
                  <a:schemeClr val="bg1"/>
                </a:solidFill>
              </a:rPr>
              <a:t>In caso di non poter viaggiare, non mancano programmi e applicazioni che permettono a chiunque di interagire in tempo reale ai quattro angoli del pianeta, guardandosi negli occhi e magari usufruendo di un traduttore simultaneo</a:t>
            </a:r>
            <a:r>
              <a:rPr lang="it-IT" sz="2400" dirty="0" smtClean="0">
                <a:solidFill>
                  <a:schemeClr val="bg1"/>
                </a:solidFill>
              </a:rPr>
              <a:t>.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918" y="1124223"/>
            <a:ext cx="10391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 smtClean="0">
                <a:solidFill>
                  <a:srgbClr val="FFFF00"/>
                </a:solidFill>
              </a:rPr>
              <a:t>Se </a:t>
            </a:r>
            <a:r>
              <a:rPr lang="it-IT" sz="2400" b="1" u="sng" dirty="0">
                <a:solidFill>
                  <a:srgbClr val="FFFF00"/>
                </a:solidFill>
              </a:rPr>
              <a:t>ben usati gli strumenti digitali stimolano e potenziano l’attività intellettiva</a:t>
            </a:r>
            <a:r>
              <a:rPr lang="it-IT" sz="2400" dirty="0"/>
              <a:t> e sono in grado di aiutare persone affette da varie patologie.</a:t>
            </a:r>
          </a:p>
          <a:p>
            <a:r>
              <a:rPr lang="it-IT" sz="2400" dirty="0" smtClean="0"/>
              <a:t>Un </a:t>
            </a:r>
            <a:r>
              <a:rPr lang="it-IT" sz="2400" dirty="0"/>
              <a:t>recente studio condotto dall’Harvard-</a:t>
            </a:r>
            <a:r>
              <a:rPr lang="it-IT" sz="2400" dirty="0" err="1"/>
              <a:t>Smithsonian</a:t>
            </a:r>
            <a:r>
              <a:rPr lang="it-IT" sz="2400" dirty="0"/>
              <a:t> Center  ha dimostrato, per esempio, </a:t>
            </a:r>
            <a:r>
              <a:rPr lang="it-IT" sz="2400" u="sng" dirty="0"/>
              <a:t>che gli e-</a:t>
            </a:r>
            <a:r>
              <a:rPr lang="it-IT" sz="2400" u="sng" dirty="0" err="1"/>
              <a:t>readers</a:t>
            </a:r>
            <a:r>
              <a:rPr lang="it-IT" sz="2400" u="sng" dirty="0"/>
              <a:t>, migliorano la velocità di lettura e di comprensione del testo dei bambini dislessici</a:t>
            </a:r>
            <a:r>
              <a:rPr lang="it-IT" sz="2400" dirty="0"/>
              <a:t>. E che dire degli </a:t>
            </a:r>
            <a:r>
              <a:rPr lang="it-IT" sz="2400" u="sng" dirty="0" err="1"/>
              <a:t>ebook</a:t>
            </a:r>
            <a:r>
              <a:rPr lang="it-IT" sz="2400" u="sng" dirty="0"/>
              <a:t> per non vedenti</a:t>
            </a:r>
            <a:r>
              <a:rPr lang="it-IT" sz="2400" dirty="0" smtClean="0"/>
              <a:t>?</a:t>
            </a:r>
            <a:endParaRPr lang="it-IT" sz="2400" dirty="0"/>
          </a:p>
        </p:txBody>
      </p:sp>
      <p:pic>
        <p:nvPicPr>
          <p:cNvPr id="5" name="Picture 4" descr="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5" y="3603362"/>
            <a:ext cx="5196944" cy="30796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939" y="321006"/>
            <a:ext cx="1072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Ma i vantaggi del digitale non sono soltanto applicabili al campo lavorativo, anzi.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125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347" y="602900"/>
            <a:ext cx="107118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Parliamo di medicina?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it-IT" sz="2400" dirty="0">
                <a:solidFill>
                  <a:schemeClr val="bg1"/>
                </a:solidFill>
              </a:rPr>
              <a:t>L'innovazione dei modelli e dei processi di assistenza, fondata sull'uso della rete e delle nuove tecnologie, migliora il rapporto fra Sistema Sanitario, Medico e Paziente. </a:t>
            </a:r>
          </a:p>
          <a:p>
            <a:r>
              <a:rPr lang="it-IT" sz="2400" dirty="0">
                <a:solidFill>
                  <a:schemeClr val="bg1"/>
                </a:solidFill>
              </a:rPr>
              <a:t>Come ad esempio applicazioni per la semplificazione dell’accesso alla diagnosi e alla terapia, l’uso di sistemi digitali e non cartacei, di </a:t>
            </a:r>
            <a:r>
              <a:rPr lang="it-IT" sz="2400" i="1" u="sng" dirty="0">
                <a:solidFill>
                  <a:schemeClr val="bg1"/>
                </a:solidFill>
              </a:rPr>
              <a:t>immediata consultazione per l’archiviazione delle storie cliniche dei pazienti.</a:t>
            </a:r>
          </a:p>
          <a:p>
            <a:endParaRPr lang="en-US" sz="1600" dirty="0"/>
          </a:p>
        </p:txBody>
      </p:sp>
      <p:pic>
        <p:nvPicPr>
          <p:cNvPr id="5" name="Picture 4" descr="medi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7" y="3524596"/>
            <a:ext cx="3903921" cy="3025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1564" y="4079203"/>
            <a:ext cx="616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Consiglio</a:t>
            </a:r>
            <a:r>
              <a:rPr lang="en-US" sz="3600" b="1" dirty="0" smtClean="0">
                <a:solidFill>
                  <a:schemeClr val="bg1"/>
                </a:solidFill>
              </a:rPr>
              <a:t> per </a:t>
            </a:r>
            <a:r>
              <a:rPr lang="en-US" sz="3600" b="1" dirty="0" err="1" smtClean="0">
                <a:solidFill>
                  <a:schemeClr val="bg1"/>
                </a:solidFill>
              </a:rPr>
              <a:t>gli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ippocondriaci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0283" y="4733416"/>
            <a:ext cx="42544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Evitare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le auto-</a:t>
            </a:r>
            <a:r>
              <a:rPr lang="en-US" sz="3200" b="1" u="sng" dirty="0" err="1" smtClean="0">
                <a:solidFill>
                  <a:schemeClr val="accent2">
                    <a:lumMod val="75000"/>
                  </a:schemeClr>
                </a:solidFill>
              </a:rPr>
              <a:t>diagnosi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85" y="284999"/>
            <a:ext cx="2796973" cy="147857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Pericolo</a:t>
            </a:r>
            <a:r>
              <a:rPr lang="en-US" dirty="0" smtClean="0">
                <a:solidFill>
                  <a:srgbClr val="FF0000"/>
                </a:solidFill>
              </a:rPr>
              <a:t> 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126" y="1710723"/>
            <a:ext cx="7235677" cy="449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Negli ultimi 4 anni, gli attacchi al sistema sanitario sono triplicati e negli anni a venire saranno destinati ad essere più frequenti. 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Infatti </a:t>
            </a:r>
            <a:r>
              <a:rPr lang="it-IT" dirty="0"/>
              <a:t>basti pensare che </a:t>
            </a:r>
            <a:r>
              <a:rPr lang="it-IT" b="1" u="sng" dirty="0">
                <a:solidFill>
                  <a:srgbClr val="FFFF00"/>
                </a:solidFill>
              </a:rPr>
              <a:t>una sola cartella può valere dai 4 ai 60 dollari</a:t>
            </a:r>
            <a:r>
              <a:rPr lang="it-IT" dirty="0"/>
              <a:t>, e i criminali non ne rubano certo una o due. Inoltre si sono verificati casi di </a:t>
            </a:r>
            <a:r>
              <a:rPr lang="it-IT" dirty="0" err="1"/>
              <a:t>hackeraggio</a:t>
            </a:r>
            <a:r>
              <a:rPr lang="it-IT" dirty="0"/>
              <a:t>, che hanno messo fuori d'uso apparecchi sanitari come TAC, pacemaker.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ric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25" y="272948"/>
            <a:ext cx="1431941" cy="1381823"/>
          </a:xfrm>
          <a:prstGeom prst="rect">
            <a:avLst/>
          </a:prstGeom>
        </p:spPr>
      </p:pic>
      <p:pic>
        <p:nvPicPr>
          <p:cNvPr id="5" name="Picture 4" descr="1280x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60" y="2004525"/>
            <a:ext cx="2921147" cy="2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3843" y="451758"/>
            <a:ext cx="9905998" cy="1478570"/>
          </a:xfrm>
        </p:spPr>
        <p:txBody>
          <a:bodyPr/>
          <a:lstStyle/>
          <a:p>
            <a:r>
              <a:rPr lang="it-IT" dirty="0"/>
              <a:t>COMPONENTI DEL TEAM: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12805" y="1792160"/>
            <a:ext cx="6623169" cy="46674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3200" dirty="0">
                <a:solidFill>
                  <a:srgbClr val="FFFFFF"/>
                </a:solidFill>
              </a:rPr>
              <a:t>Carta Stefano (Team Leader)</a:t>
            </a:r>
          </a:p>
          <a:p>
            <a:r>
              <a:rPr lang="it-IT" sz="3200" dirty="0">
                <a:solidFill>
                  <a:srgbClr val="FFFFFF"/>
                </a:solidFill>
              </a:rPr>
              <a:t>Carta Fabio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Argiolas</a:t>
            </a:r>
            <a:r>
              <a:rPr lang="it-IT" sz="3200" dirty="0">
                <a:solidFill>
                  <a:srgbClr val="FFFFFF"/>
                </a:solidFill>
              </a:rPr>
              <a:t> Alessandro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Bertulu</a:t>
            </a:r>
            <a:r>
              <a:rPr lang="it-IT" sz="3200" dirty="0">
                <a:solidFill>
                  <a:srgbClr val="FFFFFF"/>
                </a:solidFill>
              </a:rPr>
              <a:t> Giovanni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Desogus</a:t>
            </a:r>
            <a:r>
              <a:rPr lang="it-IT" sz="3200" dirty="0">
                <a:solidFill>
                  <a:srgbClr val="FFFFFF"/>
                </a:solidFill>
              </a:rPr>
              <a:t> Omar </a:t>
            </a:r>
          </a:p>
          <a:p>
            <a:r>
              <a:rPr lang="it-IT" sz="3200" dirty="0" err="1">
                <a:solidFill>
                  <a:srgbClr val="FFFFFF"/>
                </a:solidFill>
              </a:rPr>
              <a:t>Fadda</a:t>
            </a:r>
            <a:r>
              <a:rPr lang="it-IT" sz="3200" dirty="0">
                <a:solidFill>
                  <a:srgbClr val="FFFFFF"/>
                </a:solidFill>
              </a:rPr>
              <a:t> Luca </a:t>
            </a:r>
          </a:p>
          <a:p>
            <a:r>
              <a:rPr lang="it-IT" sz="3200" dirty="0">
                <a:solidFill>
                  <a:srgbClr val="FFFFFF"/>
                </a:solidFill>
              </a:rPr>
              <a:t>Zucca Luigi</a:t>
            </a:r>
          </a:p>
        </p:txBody>
      </p:sp>
    </p:spTree>
    <p:extLst>
      <p:ext uri="{BB962C8B-B14F-4D97-AF65-F5344CB8AC3E}">
        <p14:creationId xmlns:p14="http://schemas.microsoft.com/office/powerpoint/2010/main" val="229741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975" y="782489"/>
            <a:ext cx="10971856" cy="12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mondo è in continua evoluzione e il documento elettronico sempre più sovrasta il documento </a:t>
            </a:r>
            <a:r>
              <a:rPr lang="it-IT" sz="2800" dirty="0" smtClean="0"/>
              <a:t>cartaceo.</a:t>
            </a:r>
            <a:endParaRPr lang="it-IT" sz="28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4110" y="3566096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MENO CARTA, PIU’ BIT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Picture 5" descr="car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0" y="193448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7414"/>
            <a:ext cx="9905998" cy="1478570"/>
          </a:xfrm>
        </p:spPr>
        <p:txBody>
          <a:bodyPr/>
          <a:lstStyle/>
          <a:p>
            <a:r>
              <a:rPr lang="en-US" b="1" dirty="0" err="1" smtClean="0"/>
              <a:t>Aspetti</a:t>
            </a:r>
            <a:r>
              <a:rPr lang="en-US" b="1" dirty="0" smtClean="0"/>
              <a:t> </a:t>
            </a:r>
            <a:r>
              <a:rPr lang="en-US" b="1" dirty="0" err="1" smtClean="0"/>
              <a:t>sociali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11" y="1685069"/>
            <a:ext cx="9905999" cy="752191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Siamo veramente pronti per lavorare e vivere in assenza di documenti cartacei?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oo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50" y="2356071"/>
            <a:ext cx="6821358" cy="2273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747" y="5118244"/>
            <a:ext cx="10096123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/>
              <a:t>La cosiddetta “</a:t>
            </a:r>
            <a:r>
              <a:rPr lang="it-IT" sz="2400" i="1" dirty="0">
                <a:solidFill>
                  <a:srgbClr val="FFFF00"/>
                </a:solidFill>
              </a:rPr>
              <a:t>dematerializzazione</a:t>
            </a:r>
            <a:r>
              <a:rPr lang="it-IT" sz="2400" i="1" dirty="0"/>
              <a:t>” dei documenti non necessita solo di nuovi investimenti tecnologici ma richiede una diversa organizzazione dei</a:t>
            </a:r>
            <a:endParaRPr lang="it-IT" sz="2400" dirty="0"/>
          </a:p>
          <a:p>
            <a:pPr algn="ctr"/>
            <a:r>
              <a:rPr lang="it-IT" sz="2400" i="1" dirty="0"/>
              <a:t>processi aziendali</a:t>
            </a:r>
            <a:endParaRPr lang="it-IT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97658"/>
            <a:ext cx="9905999" cy="5393543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Nascono nuove figure lavorative talvolta con uno stipendio sopra la media...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</a:rPr>
              <a:t>...ma forse in minor numero alle figure lavorative perse!</a:t>
            </a:r>
          </a:p>
          <a:p>
            <a:endParaRPr lang="en-US" dirty="0"/>
          </a:p>
        </p:txBody>
      </p:sp>
      <p:pic>
        <p:nvPicPr>
          <p:cNvPr id="4" name="Picture 3" descr="la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54" y="1154491"/>
            <a:ext cx="5687451" cy="3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0000"/>
                </a:solidFill>
              </a:rPr>
              <a:t>REtribuzione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72842"/>
            <a:ext cx="9905999" cy="1821531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Il trend occupazionale per le professioni digitali e in continuo aumento e crescono anche gli stipendi ma sono poche le figure </a:t>
            </a:r>
            <a:r>
              <a:rPr lang="it-IT" sz="2800" dirty="0" smtClean="0"/>
              <a:t>richieste.</a:t>
            </a:r>
            <a:endParaRPr lang="it-IT" sz="2800" dirty="0"/>
          </a:p>
          <a:p>
            <a:endParaRPr lang="en-US" dirty="0"/>
          </a:p>
        </p:txBody>
      </p:sp>
      <p:pic>
        <p:nvPicPr>
          <p:cNvPr id="4" name="Picture 3" descr="sol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38" y="3255678"/>
            <a:ext cx="5436796" cy="3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877" y="487453"/>
            <a:ext cx="93984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Il progresso tecnologico e la </a:t>
            </a:r>
            <a:endParaRPr lang="it-IT" sz="4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it-IT" sz="4000" dirty="0" smtClean="0">
                <a:solidFill>
                  <a:schemeClr val="accent4">
                    <a:lumMod val="75000"/>
                  </a:schemeClr>
                </a:solidFill>
              </a:rPr>
              <a:t>digitalizzazione </a:t>
            </a:r>
            <a:r>
              <a:rPr lang="it-IT" sz="4000" dirty="0">
                <a:solidFill>
                  <a:schemeClr val="accent4">
                    <a:lumMod val="75000"/>
                  </a:schemeClr>
                </a:solidFill>
              </a:rPr>
              <a:t>delle aziende ci minacciano?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64777" y="3027333"/>
            <a:ext cx="668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Come detto le macchine e la tecnologia sono sempre più indispensabili, sia per utilizzo personale sia per occupazioni aziendali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pic>
        <p:nvPicPr>
          <p:cNvPr id="7" name="Picture 6" descr="61lLnJ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44" y="2920046"/>
            <a:ext cx="3417224" cy="2670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0629" y="4521988"/>
            <a:ext cx="6601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</a:rPr>
              <a:t>La tecnologia sta entrando a far parte della nostra quotidianità e minaccia i nostri posti di lavoro.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8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755" y="2305869"/>
            <a:ext cx="7164544" cy="4250028"/>
          </a:xfrm>
        </p:spPr>
        <p:txBody>
          <a:bodyPr>
            <a:normAutofit/>
          </a:bodyPr>
          <a:lstStyle/>
          <a:p>
            <a:r>
              <a:rPr lang="it-IT" sz="2400" cap="none" dirty="0" smtClean="0">
                <a:solidFill>
                  <a:schemeClr val="bg1"/>
                </a:solidFill>
              </a:rPr>
              <a:t>I numeri parlano chiaro sullo scenario del lavoro nel futuro: circa </a:t>
            </a:r>
            <a:r>
              <a:rPr lang="it-IT" sz="2400" b="1" cap="none" dirty="0" smtClean="0">
                <a:solidFill>
                  <a:srgbClr val="FFFF00"/>
                </a:solidFill>
              </a:rPr>
              <a:t>750 professioni</a:t>
            </a:r>
            <a:r>
              <a:rPr lang="it-IT" sz="2400" cap="none" dirty="0" smtClean="0">
                <a:solidFill>
                  <a:schemeClr val="bg1"/>
                </a:solidFill>
              </a:rPr>
              <a:t>, corrispondenti al 45% di tutte quelle oggi in essere, possono essere svolte da robot attraverso tecnologie già esistenti. Di recente anche uno studio del forum economico mondiale aveva previsto che </a:t>
            </a:r>
            <a:r>
              <a:rPr lang="it-IT" sz="2400" b="1" u="sng" cap="none" dirty="0" smtClean="0">
                <a:solidFill>
                  <a:schemeClr val="bg1"/>
                </a:solidFill>
              </a:rPr>
              <a:t>5 milioni di persone sarebbero state a breve rimpiazzate sul lavoro da automi </a:t>
            </a:r>
            <a:r>
              <a:rPr lang="it-IT" sz="2400" cap="none" dirty="0" smtClean="0">
                <a:solidFill>
                  <a:schemeClr val="bg1"/>
                </a:solidFill>
              </a:rPr>
              <a:t>controllati da algoritmi. </a:t>
            </a:r>
            <a:r>
              <a:rPr lang="it-IT" sz="2400" cap="none" dirty="0" smtClean="0">
                <a:solidFill>
                  <a:srgbClr val="FFFF00"/>
                </a:solidFill>
              </a:rPr>
              <a:t>Ma non tutti i settori lavorativi, appunto, sono a rischio in egual misura.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72731" y="409357"/>
            <a:ext cx="97364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 sono i posti minacciati dal progresso tecnologico?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44" y="2265422"/>
            <a:ext cx="3138478" cy="41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7779" y="443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Ecco alcune delle professioni che stanno soffrendo maggiormente gli effetti del progresso </a:t>
            </a:r>
            <a:r>
              <a:rPr lang="it-IT" b="1" dirty="0" smtClean="0">
                <a:solidFill>
                  <a:schemeClr val="bg1"/>
                </a:solidFill>
              </a:rPr>
              <a:t>tecnologico: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82753" y="1680119"/>
            <a:ext cx="5298025" cy="27374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000000"/>
                </a:solidFill>
              </a:rPr>
              <a:t>1) Cassieri ai caselli delle autostrade e nei supermercati: </a:t>
            </a:r>
            <a:br>
              <a:rPr lang="it-IT" sz="2000" dirty="0">
                <a:solidFill>
                  <a:srgbClr val="000000"/>
                </a:solidFill>
              </a:rPr>
            </a:br>
            <a:r>
              <a:rPr lang="it-IT" sz="2000" dirty="0">
                <a:solidFill>
                  <a:srgbClr val="000000"/>
                </a:solidFill>
              </a:rPr>
              <a:t> La tecnologia permette di pagare con sensori tipo Telepass nelle autostrade, </a:t>
            </a:r>
            <a:r>
              <a:rPr lang="it-IT" sz="2000" dirty="0" smtClean="0">
                <a:solidFill>
                  <a:srgbClr val="000000"/>
                </a:solidFill>
              </a:rPr>
              <a:t>con una carta </a:t>
            </a:r>
            <a:r>
              <a:rPr lang="it-IT" sz="2000" dirty="0">
                <a:solidFill>
                  <a:srgbClr val="000000"/>
                </a:solidFill>
              </a:rPr>
              <a:t>di credito o un telefonino attrezzato nei negozi, mentre gli articoli acquistati vengono automaticamente registrati a debito.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096000" y="4417615"/>
            <a:ext cx="5337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2) Esperti di marketing: </a:t>
            </a:r>
            <a:br>
              <a:rPr lang="it-IT" sz="2000" dirty="0"/>
            </a:br>
            <a:r>
              <a:rPr lang="it-IT" sz="2000" dirty="0"/>
              <a:t>Le tecnologie non sostituiranno i “creativi”, ma i posti di lavoro in quel campo saranno di meno, dato che ci sono nuovi potenti strumenti informatici per la pubblicità che permettono di indirizzare il messaggio a gruppi mirati di consumatori.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56" y="1490459"/>
            <a:ext cx="3422515" cy="27213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1" y="4243292"/>
            <a:ext cx="4317920" cy="23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8230" y="638809"/>
            <a:ext cx="5581360" cy="10088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3)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Sportelli per il servizio al consumatore: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Saranno sempre di più gli sportelli dietro i quali c'è un robot.</a:t>
            </a:r>
          </a:p>
          <a:p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439335" y="2061771"/>
            <a:ext cx="5319045" cy="201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4) </a:t>
            </a: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Operai in fabbrica: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L'automazione va avanti da anni, e si intensificherà. Arriva la “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telerobotica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che aiuta il controllo a distanza di macchine ricreando sensazioni tattili che danno l’impressione di operare fisicamente sulla macchina stessa. 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94603" y="481983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5)</a:t>
            </a:r>
            <a:r>
              <a:rPr lang="it-IT" sz="2000" b="1" dirty="0" smtClean="0">
                <a:solidFill>
                  <a:srgbClr val="000000"/>
                </a:solidFill>
                <a:latin typeface="Calibri"/>
              </a:rPr>
              <a:t> Intermediari finanziari: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 smtClean="0">
                <a:solidFill>
                  <a:srgbClr val="000000"/>
                </a:solidFill>
                <a:latin typeface="Calibri"/>
              </a:rPr>
            </a:b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La tecnologia che è alla base del </a:t>
            </a:r>
            <a:r>
              <a:rPr lang="it-IT" sz="2000" dirty="0" err="1" smtClean="0">
                <a:solidFill>
                  <a:srgbClr val="000000"/>
                </a:solidFill>
                <a:latin typeface="Calibri"/>
              </a:rPr>
              <a:t>Bitcoin</a:t>
            </a:r>
            <a:r>
              <a:rPr lang="it-IT" sz="2000" dirty="0" smtClean="0">
                <a:solidFill>
                  <a:srgbClr val="000000"/>
                </a:solidFill>
                <a:latin typeface="Calibri"/>
              </a:rPr>
              <a:t> potrà essere utilizzata in applicazioni diverse, automatizzando molte transazioni nelle banche, nelle società di assicurazione e nella concessione di mutui.</a:t>
            </a:r>
            <a:endParaRPr lang="it-IT" sz="2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19" y="139760"/>
            <a:ext cx="4665990" cy="159647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6" y="1696787"/>
            <a:ext cx="3609815" cy="291609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41" y="4150178"/>
            <a:ext cx="3399585" cy="2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80418" y="119517"/>
            <a:ext cx="5594238" cy="354171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it-IT" sz="2000" dirty="0">
                <a:solidFill>
                  <a:srgbClr val="000000"/>
                </a:solidFill>
                <a:latin typeface="Calibri"/>
              </a:rPr>
              <a:t>6)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Giornalisti: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Ci sono già degli algoritmi che permettono alle agenzie di stampa di mettere assieme dei pezzi e di collocarli sui siti di notizie senza interazione umana. Dei “giornalisti robot” già scrivono migliaia di articoli al trimestre per la </a:t>
            </a:r>
            <a:r>
              <a:rPr lang="it-IT" sz="2000" dirty="0" err="1">
                <a:solidFill>
                  <a:srgbClr val="000000"/>
                </a:solidFill>
                <a:latin typeface="Calibri"/>
              </a:rPr>
              <a:t>Associated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Press. </a:t>
            </a:r>
            <a:r>
              <a:rPr lang="it-IT" sz="1800" dirty="0">
                <a:solidFill>
                  <a:prstClr val="black"/>
                </a:solidFill>
                <a:latin typeface="Calibri"/>
              </a:rPr>
              <a:t/>
            </a:r>
            <a:br>
              <a:rPr lang="it-IT" sz="1800" dirty="0">
                <a:solidFill>
                  <a:prstClr val="black"/>
                </a:solidFill>
                <a:latin typeface="Calibri"/>
              </a:rPr>
            </a:br>
            <a:endParaRPr lang="it-IT" sz="1800" dirty="0">
              <a:solidFill>
                <a:prstClr val="black"/>
              </a:solidFill>
              <a:latin typeface="Calibri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5557069" y="2464157"/>
            <a:ext cx="613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7)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 Avvocati: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A parte le liti, tanti altri aspetti della professione potranno essere automatizzati (richieste di brevetti, testamenti, anche divorzi...). </a:t>
            </a:r>
          </a:p>
        </p:txBody>
      </p:sp>
      <p:sp>
        <p:nvSpPr>
          <p:cNvPr id="5" name="Rettangolo 4"/>
          <p:cNvSpPr/>
          <p:nvPr/>
        </p:nvSpPr>
        <p:spPr>
          <a:xfrm>
            <a:off x="1421533" y="3885128"/>
            <a:ext cx="586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2000" dirty="0">
                <a:solidFill>
                  <a:srgbClr val="000000"/>
                </a:solidFill>
                <a:latin typeface="Calibri"/>
              </a:rPr>
              <a:t>8) </a:t>
            </a:r>
            <a:r>
              <a:rPr lang="it-IT" sz="2000" b="1" dirty="0">
                <a:solidFill>
                  <a:srgbClr val="000000"/>
                </a:solidFill>
                <a:latin typeface="Calibri"/>
              </a:rPr>
              <a:t>Operatori telefonici:</a:t>
            </a:r>
            <a:r>
              <a:rPr lang="it-IT" sz="2000" dirty="0">
                <a:solidFill>
                  <a:srgbClr val="000000"/>
                </a:solidFill>
                <a:latin typeface="Calibri"/>
              </a:rPr>
              <a:t> </a:t>
            </a:r>
            <a:br>
              <a:rPr lang="it-IT" sz="2000" dirty="0">
                <a:solidFill>
                  <a:srgbClr val="000000"/>
                </a:solidFill>
                <a:latin typeface="Calibri"/>
              </a:rPr>
            </a:br>
            <a:r>
              <a:rPr lang="it-IT" sz="2000" dirty="0">
                <a:solidFill>
                  <a:srgbClr val="000000"/>
                </a:solidFill>
                <a:latin typeface="Calibri"/>
              </a:rPr>
              <a:t>Le compagnie telefoniche, con la tendenza a sostituire il fisso con il mobile, potranno sostituire molte funzioni, come la contabilità e la manutenzione legate alla rete fissa. Allo stesso tempo, tuttavia, non bisogna disperare. La sostituzione di posti di lavoro con altri, di professioni con altre professioni, è andata sempre avanti. Il futuro sarà diverso, ma non necessariamente peggiore.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1" y="158001"/>
            <a:ext cx="4390963" cy="21957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3" y="2179279"/>
            <a:ext cx="4005761" cy="17859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43" y="3891331"/>
            <a:ext cx="3826626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94511" y="2475039"/>
            <a:ext cx="6711315" cy="371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Il progresso tecnologico è un fenomeno che oramai ha raggiunto una velocità di sviluppo smisurata. </a:t>
            </a:r>
          </a:p>
          <a:p>
            <a:pPr marL="0" indent="0"/>
            <a:endParaRPr lang="it-IT" sz="2800" dirty="0" smtClean="0"/>
          </a:p>
          <a:p>
            <a:pPr marL="0" indent="0">
              <a:buNone/>
            </a:pPr>
            <a:r>
              <a:rPr lang="it-IT" sz="2800" u="sng" dirty="0" smtClean="0">
                <a:solidFill>
                  <a:srgbClr val="FFFF00"/>
                </a:solidFill>
              </a:rPr>
              <a:t>I robot sono nati per svolgere attività dannose, ripetitive e ad alta precisione</a:t>
            </a:r>
            <a:endParaRPr lang="it-IT" sz="2800" u="sng" dirty="0">
              <a:solidFill>
                <a:srgbClr val="FFFF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72556" y="615770"/>
            <a:ext cx="102955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L'innovazione tecnologica è</a:t>
            </a:r>
          </a:p>
          <a:p>
            <a:pPr algn="ctr" defTabSz="914400"/>
            <a:r>
              <a:rPr lang="it-IT" sz="4400" b="1" dirty="0" smtClean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63A0CC"/>
                  </a:outerShdw>
                </a:effectLst>
              </a:rPr>
              <a:t> un'opportunità o un pericolo per il lavoro?</a:t>
            </a:r>
          </a:p>
        </p:txBody>
      </p:sp>
      <p:pic>
        <p:nvPicPr>
          <p:cNvPr id="1026" name="Picture 2" descr="C:\Users\Gigi\Desktop\PowerRangers\can-stock-photo_csp20300650.jpg"/>
          <p:cNvPicPr>
            <a:picLocks noChangeAspect="1" noChangeArrowheads="1"/>
          </p:cNvPicPr>
          <p:nvPr/>
        </p:nvPicPr>
        <p:blipFill>
          <a:blip r:embed="rId2" cstate="print"/>
          <a:srcRect l="2" t="229"/>
          <a:stretch>
            <a:fillRect/>
          </a:stretch>
        </p:blipFill>
        <p:spPr bwMode="auto">
          <a:xfrm>
            <a:off x="7845342" y="2411605"/>
            <a:ext cx="3678379" cy="3361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11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07617" y="1160468"/>
            <a:ext cx="9905998" cy="1478570"/>
          </a:xfrm>
        </p:spPr>
        <p:txBody>
          <a:bodyPr/>
          <a:lstStyle/>
          <a:p>
            <a:r>
              <a:rPr lang="it-IT" sz="4400" b="1" dirty="0">
                <a:solidFill>
                  <a:srgbClr val="000000"/>
                </a:solidFill>
              </a:rPr>
              <a:t>Cos'è la </a:t>
            </a:r>
            <a:r>
              <a:rPr lang="it-IT" sz="4400" b="1">
                <a:solidFill>
                  <a:srgbClr val="000000"/>
                </a:solidFill>
              </a:rPr>
              <a:t>disrUption</a:t>
            </a:r>
            <a:r>
              <a:rPr lang="it-IT" sz="44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207617" y="3400261"/>
            <a:ext cx="10356195" cy="33239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3200" b="1" dirty="0">
                <a:solidFill>
                  <a:srgbClr val="FFFF00"/>
                </a:solidFill>
                <a:latin typeface="Tw Cen MT" charset="0"/>
              </a:rPr>
              <a:t>DISRUPTION </a:t>
            </a:r>
            <a:r>
              <a:rPr lang="it-IT" sz="3200" dirty="0">
                <a:latin typeface="Tw Cen MT" charset="0"/>
              </a:rPr>
              <a:t>= rottura, disgregazione, frantumazione.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Momento in cui una nuova tecnologia origina il cambiamento di una determinata attività e modifica completamente il modello di business precedente.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Tw Cen MT" charset="0"/>
              </a:rPr>
              <a:t>Distrugge i "vecchi" modelli di business e al tempo stesso premia i nuovi "entranti digitali"</a:t>
            </a:r>
          </a:p>
          <a:p>
            <a:pPr algn="ctr"/>
            <a:endParaRPr lang="it-IT" dirty="0"/>
          </a:p>
        </p:txBody>
      </p:sp>
      <p:pic>
        <p:nvPicPr>
          <p:cNvPr id="5" name="Immagine 4" descr="d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5" y="403225"/>
            <a:ext cx="4061034" cy="27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99743" y="908577"/>
            <a:ext cx="531204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dirty="0" smtClean="0">
                <a:solidFill>
                  <a:prstClr val="white"/>
                </a:solidFill>
              </a:rPr>
              <a:t>In molti paesi del mondo, specie in quelli in cui l'industria automobilistica è molto avanzata, i robot sono la principale forza lavoro.</a:t>
            </a:r>
            <a:endParaRPr lang="it-IT" sz="2200" dirty="0">
              <a:solidFill>
                <a:prstClr val="white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656333" y="3592863"/>
            <a:ext cx="5391078" cy="219833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Gli addetti si occupano per lo più della supervisione e della qualità.</a:t>
            </a:r>
            <a:endParaRPr lang="it-IT" dirty="0"/>
          </a:p>
        </p:txBody>
      </p:sp>
      <p:pic>
        <p:nvPicPr>
          <p:cNvPr id="2050" name="Picture 2" descr="C:\Users\Gigi\Desktop\PowerRangers\robo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090" y="3579867"/>
            <a:ext cx="4146972" cy="2951838"/>
          </a:xfrm>
          <a:prstGeom prst="rect">
            <a:avLst/>
          </a:prstGeom>
          <a:noFill/>
        </p:spPr>
      </p:pic>
      <p:pic>
        <p:nvPicPr>
          <p:cNvPr id="2051" name="Picture 3" descr="C:\Users\Gigi\Desktop\PowerRangers\robot_industri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703" y="579255"/>
            <a:ext cx="4670589" cy="267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23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8399" y="4132298"/>
            <a:ext cx="5933648" cy="181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Molti paesi, tra cui l'Italia, guardano i sintomi e non alla malattia: non si riesce ad adattarsi alla velocità delle innovazioni tecnologiche</a:t>
            </a:r>
          </a:p>
        </p:txBody>
      </p:sp>
      <p:pic>
        <p:nvPicPr>
          <p:cNvPr id="3074" name="Picture 2" descr="C:\Users\Gigi\Desktop\PowerRangers\disoccupa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5012" y="3686962"/>
            <a:ext cx="4172681" cy="2350806"/>
          </a:xfrm>
          <a:prstGeom prst="rect">
            <a:avLst/>
          </a:prstGeom>
          <a:noFill/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959419" y="716110"/>
            <a:ext cx="8595928" cy="311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Per cui si potrebbe pensare che lo sviluppo tecnologico sia destinato a dover creare una marea di disoccupati nel prossimo futuro.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/>
            </a:pPr>
            <a:endParaRPr lang="it-IT" sz="2400" dirty="0" smtClean="0">
              <a:solidFill>
                <a:prstClr val="white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it-IT" sz="2400" dirty="0" smtClean="0">
                <a:solidFill>
                  <a:prstClr val="white"/>
                </a:solidFill>
              </a:rPr>
              <a:t>In parte è così, ma non perché che le macchine ci "</a:t>
            </a:r>
            <a:r>
              <a:rPr lang="it-IT" sz="2400" dirty="0" smtClean="0">
                <a:solidFill>
                  <a:srgbClr val="FFFF00"/>
                </a:solidFill>
              </a:rPr>
              <a:t>rubano il lavoro</a:t>
            </a:r>
            <a:r>
              <a:rPr lang="it-IT" sz="2400" dirty="0" smtClean="0">
                <a:solidFill>
                  <a:prstClr val="white"/>
                </a:solidFill>
              </a:rPr>
              <a:t>", ma bensì per il fatto che i paesi non si stanno adattando ai nuovi scenari tecnologici.</a:t>
            </a:r>
          </a:p>
        </p:txBody>
      </p:sp>
    </p:spTree>
    <p:extLst>
      <p:ext uri="{BB962C8B-B14F-4D97-AF65-F5344CB8AC3E}">
        <p14:creationId xmlns:p14="http://schemas.microsoft.com/office/powerpoint/2010/main" val="369060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7604" y="474626"/>
            <a:ext cx="104040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Di quale portata sarà la diffusione di utilizzo delle macchine e della tecnologia?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1349" y="5682664"/>
            <a:ext cx="10023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Potremmo mai immaginare un mondo dove le macchine si sostituiscono all'uomo?</a:t>
            </a:r>
          </a:p>
          <a:p>
            <a:endParaRPr lang="en-US" dirty="0"/>
          </a:p>
        </p:txBody>
      </p:sp>
      <p:pic>
        <p:nvPicPr>
          <p:cNvPr id="6" name="Picture 5" descr="ROOO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06" y="1547327"/>
            <a:ext cx="5257228" cy="39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UN MONDO UTOPICO?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u="sng" dirty="0">
                <a:solidFill>
                  <a:srgbClr val="000000"/>
                </a:solidFill>
              </a:rPr>
              <a:t>Meccanizzazione e robotica sono opportunità per creare un ciclo produttivo efficiente</a:t>
            </a:r>
            <a:r>
              <a:rPr lang="it-IT" sz="2800" dirty="0">
                <a:solidFill>
                  <a:srgbClr val="000000"/>
                </a:solidFill>
              </a:rPr>
              <a:t>, a patto che l'uomo cambi mentalità e anteponga alla propria natura istintiva e distruttrice il bene comune e lo sfruttamento al massimo delle risorse (limitate) presenti sul nostro Pianeta.</a:t>
            </a: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Società</a:t>
            </a:r>
            <a:r>
              <a:rPr lang="en-US" sz="4400" dirty="0"/>
              <a:t> open-source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985" y="2249487"/>
            <a:ext cx="9365228" cy="354171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Dobbiamo abbandonare idee come i brevetti e il copyright per passare nell'arco di 20 anni a una società open source in cui </a:t>
            </a:r>
            <a:r>
              <a:rPr lang="it-IT" sz="2800" b="1" dirty="0">
                <a:solidFill>
                  <a:srgbClr val="FFFF00"/>
                </a:solidFill>
              </a:rPr>
              <a:t>l'accesso a ciò che ci serve per vivere è gratuito, libero e disponibile a tutti</a:t>
            </a:r>
            <a:r>
              <a:rPr lang="it-IT" sz="2800" dirty="0"/>
              <a:t>, non perché c'è un sistema centralizzato comunista, ma perché ognuno di noi, oppure ogni comunità, ha  accesso alle risorse che servono per una vita dignitosa.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8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SIAMO DAVVERO PRONTI?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55345" cy="126529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</a:rPr>
              <a:t>I Governi e i potenti del mondo altro non conoscono che numeri sul PIL </a:t>
            </a:r>
            <a:r>
              <a:rPr lang="it-IT" dirty="0"/>
              <a:t>e non danno davvero il via a una transizione verso un nuovo modo.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ce4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6" y="3443466"/>
            <a:ext cx="4945863" cy="29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 </a:t>
            </a:r>
            <a:r>
              <a:rPr lang="en-US" b="1" dirty="0" err="1">
                <a:solidFill>
                  <a:srgbClr val="000000"/>
                </a:solidFill>
              </a:rPr>
              <a:t>il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popolo</a:t>
            </a:r>
            <a:r>
              <a:rPr lang="en-US" b="1" dirty="0" smtClean="0">
                <a:solidFill>
                  <a:srgbClr val="000000"/>
                </a:solidFill>
              </a:rPr>
              <a:t>?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Siamo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sicuri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che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affidarci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macchine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davvero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crescita</a:t>
            </a:r>
            <a:r>
              <a:rPr lang="en-US" dirty="0">
                <a:solidFill>
                  <a:srgbClr val="000000"/>
                </a:solidFill>
              </a:rPr>
              <a:t>  dal </a:t>
            </a:r>
            <a:r>
              <a:rPr lang="en-US" dirty="0" err="1">
                <a:solidFill>
                  <a:srgbClr val="000000"/>
                </a:solidFill>
              </a:rPr>
              <a:t>punto</a:t>
            </a:r>
            <a:r>
              <a:rPr lang="en-US" dirty="0">
                <a:solidFill>
                  <a:srgbClr val="000000"/>
                </a:solidFill>
              </a:rPr>
              <a:t> di vista </a:t>
            </a:r>
            <a:r>
              <a:rPr lang="en-US" dirty="0" err="1">
                <a:solidFill>
                  <a:srgbClr val="000000"/>
                </a:solidFill>
              </a:rPr>
              <a:t>culturale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 smtClean="0">
                <a:solidFill>
                  <a:srgbClr val="000000"/>
                </a:solidFill>
              </a:rPr>
              <a:t>sociale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reciomaquina-1024x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74" y="3472858"/>
            <a:ext cx="3759526" cy="2894057"/>
          </a:xfrm>
          <a:prstGeom prst="rect">
            <a:avLst/>
          </a:prstGeom>
        </p:spPr>
      </p:pic>
      <p:pic>
        <p:nvPicPr>
          <p:cNvPr id="5" name="Picture 4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24" y="3177821"/>
            <a:ext cx="3344925" cy="33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674" y="567003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chemeClr val="bg1"/>
                </a:solidFill>
              </a:rPr>
              <a:t>C’è una soluzione?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9674" y="2150987"/>
            <a:ext cx="8355842" cy="1617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E' necessario creare </a:t>
            </a:r>
            <a:r>
              <a:rPr lang="it-IT" dirty="0" smtClean="0">
                <a:solidFill>
                  <a:srgbClr val="FFFF00"/>
                </a:solidFill>
              </a:rPr>
              <a:t>nuove figure </a:t>
            </a:r>
            <a:r>
              <a:rPr lang="it-IT" dirty="0" smtClean="0"/>
              <a:t>di lavoro</a:t>
            </a:r>
            <a:r>
              <a:rPr lang="it-IT" i="1" dirty="0" smtClean="0"/>
              <a:t>, </a:t>
            </a:r>
            <a:r>
              <a:rPr lang="it-IT" i="1" dirty="0" smtClean="0">
                <a:solidFill>
                  <a:srgbClr val="FFFF00"/>
                </a:solidFill>
              </a:rPr>
              <a:t>altamente specializzate</a:t>
            </a:r>
            <a:r>
              <a:rPr lang="it-IT" i="1" dirty="0" smtClean="0"/>
              <a:t>, che possano sostituire quel</a:t>
            </a:r>
            <a:r>
              <a:rPr lang="it-IT" dirty="0" smtClean="0"/>
              <a:t>le vecchie, le quali saranno rimpiazzate dalle macchine.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189" y="3963718"/>
            <a:ext cx="791285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it-IT" sz="2400" i="1" dirty="0"/>
              <a:t>Se gli stati non investiranno sul </a:t>
            </a:r>
            <a:r>
              <a:rPr lang="it-IT" sz="2400" i="1" dirty="0">
                <a:solidFill>
                  <a:srgbClr val="FFFF00"/>
                </a:solidFill>
              </a:rPr>
              <a:t>capitale umano</a:t>
            </a:r>
            <a:r>
              <a:rPr lang="it-IT" sz="2400" i="1" dirty="0"/>
              <a:t>, formando e creando talenti, ci si ritroverà con </a:t>
            </a:r>
            <a:r>
              <a:rPr lang="it-IT" sz="2400" i="1" dirty="0">
                <a:solidFill>
                  <a:srgbClr val="FFFF00"/>
                </a:solidFill>
              </a:rPr>
              <a:t>gran numero di disoccupati</a:t>
            </a:r>
            <a:r>
              <a:rPr lang="it-IT" sz="2400" i="1" dirty="0"/>
              <a:t> che guarderanno lavorare i robot!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837192" y="963613"/>
            <a:ext cx="7646922" cy="252376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Big bang </a:t>
            </a:r>
            <a:r>
              <a:rPr lang="it-IT" sz="2800" b="1" dirty="0" err="1">
                <a:solidFill>
                  <a:srgbClr val="0D0D0D"/>
                </a:solidFill>
                <a:latin typeface="Tw Cen MT" charset="0"/>
              </a:rPr>
              <a:t>disruption</a:t>
            </a:r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 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(L.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Downes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 e Paul </a:t>
            </a:r>
            <a:r>
              <a:rPr lang="it-IT" sz="2800" dirty="0" err="1">
                <a:solidFill>
                  <a:srgbClr val="FFFF00"/>
                </a:solidFill>
                <a:latin typeface="Tw Cen MT" charset="0"/>
              </a:rPr>
              <a:t>Nunes</a:t>
            </a: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FFFF00"/>
                </a:solidFill>
                <a:latin typeface="Tw Cen MT" charset="0"/>
              </a:rPr>
              <a:t>BIG-BANG</a:t>
            </a:r>
            <a:r>
              <a:rPr lang="it-IT" sz="2800" dirty="0">
                <a:latin typeface="Tw Cen MT" charset="0"/>
              </a:rPr>
              <a:t> rende l’idea della velocità con cui avviene e della virulenza dei suoi effetti.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latin typeface="Tw Cen MT" charset="0"/>
              </a:rPr>
              <a:t>Onda in grado di sbriciolare tutto quanto si trovi lungo il suo cammino.</a:t>
            </a:r>
          </a:p>
          <a:p>
            <a:pPr algn="ctr"/>
            <a:endParaRPr lang="it-IT" dirty="0"/>
          </a:p>
        </p:txBody>
      </p:sp>
      <p:pic>
        <p:nvPicPr>
          <p:cNvPr id="6" name="Immagine 5" descr="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63" y="963613"/>
            <a:ext cx="3000391" cy="225471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941975" y="3682352"/>
            <a:ext cx="8445877" cy="29546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it-IT" sz="2800" b="1" dirty="0">
                <a:solidFill>
                  <a:srgbClr val="0D0D0D"/>
                </a:solidFill>
                <a:latin typeface="Tw Cen MT" charset="0"/>
              </a:rPr>
              <a:t>DISRUPTION VS INNOVAZIONE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Tutti i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 sono innovatori, ma non tutti gli innovatori sono </a:t>
            </a:r>
            <a:r>
              <a:rPr lang="it-IT" sz="2800" u="sng" dirty="0" err="1">
                <a:solidFill>
                  <a:srgbClr val="FFFF00"/>
                </a:solidFill>
                <a:latin typeface="Tw Cen MT" charset="0"/>
              </a:rPr>
              <a:t>disruptors</a:t>
            </a:r>
            <a:r>
              <a:rPr lang="it-IT" sz="2800" u="sng" dirty="0">
                <a:solidFill>
                  <a:srgbClr val="FFFF00"/>
                </a:solidFill>
                <a:latin typeface="Tw Cen MT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FFFF00"/>
                </a:solidFill>
                <a:latin typeface="Tw Cen MT" charset="0"/>
              </a:rPr>
              <a:t>La </a:t>
            </a:r>
            <a:r>
              <a:rPr lang="it-IT" sz="28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2800" dirty="0">
                <a:latin typeface="Tw Cen MT" charset="0"/>
              </a:rPr>
              <a:t> sradica e cambia letteralmente ciò a cui noi pensiamo, come ci comportiamo, facciamo affari e dove andiamo nella nostra vita quotidiana.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008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0359" y="233404"/>
            <a:ext cx="9905998" cy="1478570"/>
          </a:xfrm>
        </p:spPr>
        <p:txBody>
          <a:bodyPr/>
          <a:lstStyle/>
          <a:p>
            <a:r>
              <a:rPr lang="it-IT" b="1" dirty="0"/>
              <a:t>ESEMPI: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0050" y="1641475"/>
            <a:ext cx="9136269" cy="428303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000000"/>
                </a:solidFill>
                <a:latin typeface="Tw Cen MT" charset="0"/>
              </a:rPr>
              <a:t>Varie categorie di fenomeni di </a:t>
            </a:r>
            <a:r>
              <a:rPr lang="it-IT" sz="3600" b="1" dirty="0" err="1">
                <a:solidFill>
                  <a:srgbClr val="FFFF00"/>
                </a:solidFill>
                <a:latin typeface="Tw Cen MT" charset="0"/>
              </a:rPr>
              <a:t>disruption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: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Dotazioni di cui dispongono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smartphone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e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tablet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(fotografia, navigatori portatili, orologio, ecc.) 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</a:t>
            </a:r>
            <a:r>
              <a:rPr lang="it-IT" sz="3600" dirty="0" err="1">
                <a:solidFill>
                  <a:srgbClr val="000000"/>
                </a:solidFill>
                <a:latin typeface="Tw Cen MT" charset="0"/>
              </a:rPr>
              <a:t>nativamente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 digitali o che diventano tali (es. brani musicali e film in formato digitale su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Spotify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Netflix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Prodotti che vedono tuttora la convivenza fra il formato digitale e quello cartaceo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(giornali e libri)</a:t>
            </a:r>
          </a:p>
          <a:p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E-commerce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(Amazon)</a:t>
            </a:r>
          </a:p>
          <a:p>
            <a:r>
              <a:rPr lang="it-IT" sz="3600" dirty="0" err="1">
                <a:solidFill>
                  <a:srgbClr val="FFFF00"/>
                </a:solidFill>
                <a:latin typeface="Tw Cen MT" charset="0"/>
              </a:rPr>
              <a:t>Facebook</a:t>
            </a:r>
            <a:r>
              <a:rPr lang="it-IT" sz="3600" dirty="0">
                <a:solidFill>
                  <a:srgbClr val="FFFF00"/>
                </a:solidFill>
                <a:latin typeface="Tw Cen MT" charset="0"/>
              </a:rPr>
              <a:t> </a:t>
            </a:r>
            <a:r>
              <a:rPr lang="it-IT" sz="3600" dirty="0">
                <a:solidFill>
                  <a:srgbClr val="000000"/>
                </a:solidFill>
                <a:latin typeface="Tw Cen MT" charset="0"/>
              </a:rPr>
              <a:t>- 300 miliardi di dollari in 11 anni 1,4 miliardi di utenti</a:t>
            </a:r>
          </a:p>
          <a:p>
            <a:endParaRPr lang="it-IT" dirty="0"/>
          </a:p>
        </p:txBody>
      </p:sp>
      <p:pic>
        <p:nvPicPr>
          <p:cNvPr id="4" name="Immagine 3" descr="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13" y="3783701"/>
            <a:ext cx="2743200" cy="1543407"/>
          </a:xfrm>
          <a:prstGeom prst="rect">
            <a:avLst/>
          </a:prstGeom>
        </p:spPr>
      </p:pic>
      <p:pic>
        <p:nvPicPr>
          <p:cNvPr id="5" name="Immagine 4" descr="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11" y="745240"/>
            <a:ext cx="2694251" cy="21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0000"/>
                </a:solidFill>
              </a:rPr>
              <a:t>E nell'ingegneria del software?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15547" y="2249488"/>
            <a:ext cx="10231866" cy="4104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 progressi dell’</a:t>
            </a:r>
            <a:r>
              <a:rPr lang="it-IT" sz="3200" dirty="0">
                <a:solidFill>
                  <a:srgbClr val="FFFF00"/>
                </a:solidFill>
                <a:latin typeface="Tw Cen MT" charset="0"/>
              </a:rPr>
              <a:t>ingegneria del software</a:t>
            </a:r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 negli ultimi vent’anni hanno reso ancora più semplice il riutilizzo del codice.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Algoritmi specializzati per la creazione di codici a barre leggibili dalle macchine apposite o per il riconoscimento vocale vengono offerti in modalità open source o a basso prezzo.</a:t>
            </a:r>
          </a:p>
          <a:p>
            <a:r>
              <a:rPr lang="it-IT" sz="3200" dirty="0">
                <a:solidFill>
                  <a:srgbClr val="000000"/>
                </a:solidFill>
                <a:latin typeface="Tw Cen MT" charset="0"/>
              </a:rPr>
              <a:t>Impulso verso lo sviluppo incontrastato va accelerando, favorito dal fatto che i software e i dati non vengono consumati, il che riduce il costo delle materie prime.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887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62202" y="408217"/>
            <a:ext cx="11156764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000000"/>
                </a:solidFill>
              </a:rPr>
              <a:t>Quando è stata la svolta?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42561" y="5406837"/>
            <a:ext cx="10593326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5400" b="1" dirty="0">
                <a:solidFill>
                  <a:srgbClr val="FFFFFF"/>
                </a:solidFill>
              </a:rPr>
              <a:t>La rivoluzione industriale</a:t>
            </a:r>
          </a:p>
        </p:txBody>
      </p:sp>
      <p:pic>
        <p:nvPicPr>
          <p:cNvPr id="6" name="Immagine 5" descr="12915074_10209192782085777_524544850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4" y="2416189"/>
            <a:ext cx="11061203" cy="19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15905" y="590604"/>
            <a:ext cx="3910531" cy="1478570"/>
          </a:xfrm>
        </p:spPr>
        <p:txBody>
          <a:bodyPr/>
          <a:lstStyle/>
          <a:p>
            <a:r>
              <a:rPr lang="it-IT" sz="7200" dirty="0"/>
              <a:t>Cos'è?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59990" y="2516749"/>
            <a:ext cx="8376336" cy="39173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3600" dirty="0">
                <a:latin typeface="Tw Cen MT" charset="0"/>
              </a:rPr>
              <a:t>Processo di </a:t>
            </a:r>
            <a:r>
              <a:rPr lang="it-IT" sz="3600" b="1" u="sng" dirty="0">
                <a:solidFill>
                  <a:srgbClr val="7030A0"/>
                </a:solidFill>
                <a:latin typeface="Tw Cen MT" charset="0"/>
              </a:rPr>
              <a:t>evoluzione economica, sociale e tecnologica</a:t>
            </a:r>
            <a:r>
              <a:rPr lang="it-IT" sz="3600" dirty="0">
                <a:latin typeface="Tw Cen MT" charset="0"/>
              </a:rPr>
              <a:t> che trasformò un sistema agro-artigianale in un sistema industriale caratterizzato dall'uso di </a:t>
            </a:r>
            <a:r>
              <a:rPr lang="it-IT" sz="3600" i="1" u="sng" dirty="0">
                <a:solidFill>
                  <a:srgbClr val="000000"/>
                </a:solidFill>
                <a:latin typeface="Tw Cen MT" charset="0"/>
              </a:rPr>
              <a:t>nuovi macchinari e nuove fonti energetiche.</a:t>
            </a:r>
          </a:p>
        </p:txBody>
      </p:sp>
      <p:pic>
        <p:nvPicPr>
          <p:cNvPr id="4" name="Picture 3" descr="1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61" y="321006"/>
            <a:ext cx="4139593" cy="2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11970" y="7406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000" b="1" dirty="0">
                <a:solidFill>
                  <a:srgbClr val="000000"/>
                </a:solidFill>
              </a:rPr>
              <a:t>Quali sono i settori colpiti?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935064" y="1614177"/>
            <a:ext cx="2669140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i="1" dirty="0">
                <a:solidFill>
                  <a:srgbClr val="000000"/>
                </a:solidFill>
              </a:rPr>
              <a:t>Tre settori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103967" y="2945431"/>
            <a:ext cx="2772824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Agricoltura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265832" y="2945431"/>
            <a:ext cx="3543053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Tessili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367158" y="4313748"/>
            <a:ext cx="3794858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</a:rPr>
              <a:t>Industrie Pesanti</a:t>
            </a:r>
          </a:p>
        </p:txBody>
      </p:sp>
      <p:cxnSp>
        <p:nvCxnSpPr>
          <p:cNvPr id="5" name="Elbow Connector 4"/>
          <p:cNvCxnSpPr>
            <a:stCxn id="4" idx="2"/>
            <a:endCxn id="7" idx="0"/>
          </p:cNvCxnSpPr>
          <p:nvPr/>
        </p:nvCxnSpPr>
        <p:spPr>
          <a:xfrm rot="16200000" flipH="1">
            <a:off x="7841812" y="749884"/>
            <a:ext cx="623368" cy="376772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2"/>
            <a:endCxn id="6" idx="0"/>
          </p:cNvCxnSpPr>
          <p:nvPr/>
        </p:nvCxnSpPr>
        <p:spPr>
          <a:xfrm rot="5400000">
            <a:off x="4068323" y="744120"/>
            <a:ext cx="623368" cy="3779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8" idx="0"/>
          </p:cNvCxnSpPr>
          <p:nvPr/>
        </p:nvCxnSpPr>
        <p:spPr>
          <a:xfrm rot="5400000">
            <a:off x="5271269" y="3315382"/>
            <a:ext cx="1991685" cy="504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24291" y="5605697"/>
            <a:ext cx="2822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Metallurgia</a:t>
            </a:r>
            <a:r>
              <a:rPr lang="en-US" sz="4000" b="1" dirty="0" smtClean="0">
                <a:solidFill>
                  <a:srgbClr val="000000"/>
                </a:solidFill>
              </a:rPr>
              <a:t>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4028" y="5605697"/>
            <a:ext cx="395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0000"/>
                </a:solidFill>
              </a:rPr>
              <a:t>Meccanica</a:t>
            </a:r>
            <a:endParaRPr lang="en-US" sz="40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4" idx="0"/>
          </p:cNvCxnSpPr>
          <p:nvPr/>
        </p:nvCxnSpPr>
        <p:spPr>
          <a:xfrm rot="16200000" flipH="1">
            <a:off x="7420080" y="3866140"/>
            <a:ext cx="584063" cy="28950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13" idx="0"/>
          </p:cNvCxnSpPr>
          <p:nvPr/>
        </p:nvCxnSpPr>
        <p:spPr>
          <a:xfrm rot="5400000">
            <a:off x="4507983" y="3849092"/>
            <a:ext cx="584063" cy="29291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9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163</TotalTime>
  <Words>1719</Words>
  <Application>Microsoft Macintosh PowerPoint</Application>
  <PresentationFormat>Custom</PresentationFormat>
  <Paragraphs>153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Circuit</vt:lpstr>
      <vt:lpstr>DISRUPTION  DELL'INNOVAZIONE  DEL  LAVORO </vt:lpstr>
      <vt:lpstr>COMPONENTI DEL TEAM:</vt:lpstr>
      <vt:lpstr>Cos'è la disrUption?</vt:lpstr>
      <vt:lpstr>PowerPoint Presentation</vt:lpstr>
      <vt:lpstr>ESEMPI:</vt:lpstr>
      <vt:lpstr>E nell'ingegneria del software?</vt:lpstr>
      <vt:lpstr>PowerPoint Presentation</vt:lpstr>
      <vt:lpstr>Cos'è?</vt:lpstr>
      <vt:lpstr>Quali sono i settori colpiti?</vt:lpstr>
      <vt:lpstr>PowerPoint Presentation</vt:lpstr>
      <vt:lpstr>Settore meccanico/Metallurgico</vt:lpstr>
      <vt:lpstr>E ai giorni nostri?</vt:lpstr>
      <vt:lpstr>PowerPoint Presentation</vt:lpstr>
      <vt:lpstr>Perche passare al mondo digitale?</vt:lpstr>
      <vt:lpstr>PowerPoint Presentation</vt:lpstr>
      <vt:lpstr>PowerPoint Presentation</vt:lpstr>
      <vt:lpstr>PowerPoint Presentation</vt:lpstr>
      <vt:lpstr>PowerPoint Presentation</vt:lpstr>
      <vt:lpstr>Pericolo !!!</vt:lpstr>
      <vt:lpstr>PowerPoint Presentation</vt:lpstr>
      <vt:lpstr>Aspetti sociali</vt:lpstr>
      <vt:lpstr>PowerPoint Presentation</vt:lpstr>
      <vt:lpstr>REtribuzione</vt:lpstr>
      <vt:lpstr>PowerPoint Presentation</vt:lpstr>
      <vt:lpstr>PowerPoint Presentation</vt:lpstr>
      <vt:lpstr>Ecco alcune delle professioni che stanno soffrendo maggiormente gli effetti del progresso tecnologico: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MONDO UTOPICO?</vt:lpstr>
      <vt:lpstr>Società open-source</vt:lpstr>
      <vt:lpstr>SIAMO DAVVERO PRONTI?</vt:lpstr>
      <vt:lpstr>E il popolo? </vt:lpstr>
      <vt:lpstr>C’è una soluzione?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Stefano Carta</cp:lastModifiedBy>
  <cp:revision>21</cp:revision>
  <dcterms:created xsi:type="dcterms:W3CDTF">2014-08-26T23:43:54Z</dcterms:created>
  <dcterms:modified xsi:type="dcterms:W3CDTF">2016-03-30T21:36:03Z</dcterms:modified>
</cp:coreProperties>
</file>